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5143500" cx="9144000"/>
  <p:notesSz cx="6858000" cy="9144000"/>
  <p:embeddedFontLst>
    <p:embeddedFont>
      <p:font typeface="Inter Light"/>
      <p:regular r:id="rId23"/>
      <p:bold r:id="rId24"/>
      <p:italic r:id="rId25"/>
      <p:boldItalic r:id="rId26"/>
    </p:embeddedFont>
    <p:embeddedFont>
      <p:font typeface="Inter"/>
      <p:regular r:id="rId27"/>
      <p:bold r:id="rId28"/>
      <p:italic r:id="rId29"/>
      <p:boldItalic r:id="rId30"/>
    </p:embeddedFont>
    <p:embeddedFont>
      <p:font typeface="Manrope"/>
      <p:regular r:id="rId31"/>
      <p:bold r:id="rId32"/>
    </p:embeddedFont>
    <p:embeddedFont>
      <p:font typeface="Manrope Medium"/>
      <p:regular r:id="rId33"/>
      <p:bold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5" roundtripDataSignature="AMtx7miyBvmUVC52hIsao1aHuWWPmvI92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CE97E1F-53B5-4646-8AD9-37AEE3D20817}">
  <a:tblStyle styleId="{DCE97E1F-53B5-4646-8AD9-37AEE3D208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InterLight-bold.fntdata"/><Relationship Id="rId23" Type="http://schemas.openxmlformats.org/officeDocument/2006/relationships/font" Target="fonts/InterLigh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InterLight-boldItalic.fntdata"/><Relationship Id="rId25" Type="http://schemas.openxmlformats.org/officeDocument/2006/relationships/font" Target="fonts/InterLight-italic.fntdata"/><Relationship Id="rId28" Type="http://schemas.openxmlformats.org/officeDocument/2006/relationships/font" Target="fonts/Inter-bold.fntdata"/><Relationship Id="rId27" Type="http://schemas.openxmlformats.org/officeDocument/2006/relationships/font" Target="fonts/Inter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Inter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anrope-regular.fntdata"/><Relationship Id="rId30" Type="http://schemas.openxmlformats.org/officeDocument/2006/relationships/font" Target="fonts/Inter-boldItalic.fntdata"/><Relationship Id="rId11" Type="http://schemas.openxmlformats.org/officeDocument/2006/relationships/slide" Target="slides/slide5.xml"/><Relationship Id="rId33" Type="http://schemas.openxmlformats.org/officeDocument/2006/relationships/font" Target="fonts/ManropeMedium-regular.fntdata"/><Relationship Id="rId10" Type="http://schemas.openxmlformats.org/officeDocument/2006/relationships/slide" Target="slides/slide4.xml"/><Relationship Id="rId32" Type="http://schemas.openxmlformats.org/officeDocument/2006/relationships/font" Target="fonts/Manrope-bold.fntdata"/><Relationship Id="rId13" Type="http://schemas.openxmlformats.org/officeDocument/2006/relationships/slide" Target="slides/slide7.xml"/><Relationship Id="rId35" Type="http://customschemas.google.com/relationships/presentationmetadata" Target="metadata"/><Relationship Id="rId12" Type="http://schemas.openxmlformats.org/officeDocument/2006/relationships/slide" Target="slides/slide6.xml"/><Relationship Id="rId34" Type="http://schemas.openxmlformats.org/officeDocument/2006/relationships/font" Target="fonts/ManropeMedium-bold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f713a5a59a_0_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g3f713a5a59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f713a5a59a_0_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g3f713a5a59a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713a5a59a_0_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g3f713a5a59a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f713a5a59a_0_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g3f713a5a59a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f713a5a59a_0_8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g3f713a5a59a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f713a5a59a_0_9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g3f713a5a59a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f713a5a59a_0_1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g3f713a5a59a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f713a5a59a_0_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g3f713a5a59a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f713a5a59a_0_1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g3f713a5a59a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4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4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4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4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4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4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8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9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49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b="0" i="0" sz="2800" u="none" cap="none" strike="noStrik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b="0" i="0" sz="2800" u="none" cap="none" strike="noStrik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b="0" i="0" sz="2800" u="none" cap="none" strike="noStrik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b="0" i="0" sz="2800" u="none" cap="none" strike="noStrik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b="0" i="0" sz="2800" u="none" cap="none" strike="noStrik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b="0" i="0" sz="2800" u="none" cap="none" strike="noStrik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b="0" i="0" sz="2800" u="none" cap="none" strike="noStrik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b="0" i="0" sz="2800" u="none" cap="none" strike="noStrik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b="0" i="0" sz="2800" u="none" cap="none" strike="noStrik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/>
        </p:txBody>
      </p:sp>
      <p:sp>
        <p:nvSpPr>
          <p:cNvPr id="7" name="Google Shape;7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nrope"/>
              <a:buChar char="●"/>
              <a:defRPr b="0" i="0" sz="1800" u="none" cap="none" strike="noStrike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○"/>
              <a:defRPr b="0" i="0" sz="1400" u="none" cap="none" strike="noStrike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■"/>
              <a:defRPr b="0" i="0" sz="1400" u="none" cap="none" strike="noStrike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●"/>
              <a:defRPr b="0" i="0" sz="1400" u="none" cap="none" strike="noStrike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○"/>
              <a:defRPr b="0" i="0" sz="1400" u="none" cap="none" strike="noStrike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■"/>
              <a:defRPr b="0" i="0" sz="1400" u="none" cap="none" strike="noStrike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●"/>
              <a:defRPr b="0" i="0" sz="1400" u="none" cap="none" strike="noStrike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○"/>
              <a:defRPr b="0" i="0" sz="1400" u="none" cap="none" strike="noStrike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■"/>
              <a:defRPr b="0" i="0" sz="1400" u="none" cap="none" strike="noStrike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/>
        </p:txBody>
      </p:sp>
      <p:sp>
        <p:nvSpPr>
          <p:cNvPr id="8" name="Google Shape;8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hexway.ru/?utm_source=natalia1&amp;utm_medium=preza1&amp;utm_campaign=competition1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1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Relationship Id="rId4" Type="http://schemas.openxmlformats.org/officeDocument/2006/relationships/image" Target="../media/image7.jpg"/><Relationship Id="rId5" Type="http://schemas.openxmlformats.org/officeDocument/2006/relationships/image" Target="../media/image5.jpg"/><Relationship Id="rId6" Type="http://schemas.openxmlformats.org/officeDocument/2006/relationships/image" Target="../media/image1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jpg"/><Relationship Id="rId4" Type="http://schemas.openxmlformats.org/officeDocument/2006/relationships/hyperlink" Target="https://zeronights.ru/?utm_source=natalia&amp;utm_medium=preza&amp;utm_campaign=competition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hexway.ru" TargetMode="Externa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>
            <p:ph idx="1" type="subTitle"/>
          </p:nvPr>
        </p:nvSpPr>
        <p:spPr>
          <a:xfrm>
            <a:off x="2090775" y="2149275"/>
            <a:ext cx="72525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2400"/>
              <a:t>Маркетинг, Кибербез, Рок-н-ролл</a:t>
            </a:r>
            <a:endParaRPr sz="2400"/>
          </a:p>
        </p:txBody>
      </p:sp>
      <p:pic>
        <p:nvPicPr>
          <p:cNvPr id="55" name="Google Shape;5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4863" y="465224"/>
            <a:ext cx="2507601" cy="4866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"/>
          <p:cNvSpPr txBox="1"/>
          <p:nvPr/>
        </p:nvSpPr>
        <p:spPr>
          <a:xfrm>
            <a:off x="370425" y="4008232"/>
            <a:ext cx="4572000" cy="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latin typeface="Inter Light"/>
                <a:ea typeface="Inter Light"/>
                <a:cs typeface="Inter Light"/>
                <a:sym typeface="Inter Light"/>
              </a:rPr>
              <a:t>Наталья Руднева</a:t>
            </a:r>
            <a:r>
              <a:rPr i="0" lang="ru-RU" sz="1400" u="none" cap="none" strike="noStrike">
                <a:solidFill>
                  <a:srgbClr val="000000"/>
                </a:solidFill>
                <a:latin typeface="Inter Light"/>
                <a:ea typeface="Inter Light"/>
                <a:cs typeface="Inter Light"/>
                <a:sym typeface="Inter Light"/>
              </a:rPr>
              <a:t>,</a:t>
            </a:r>
            <a:endParaRPr i="0" sz="1400" u="none" cap="none" strike="noStrike">
              <a:solidFill>
                <a:srgbClr val="000000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latin typeface="Inter Light"/>
                <a:ea typeface="Inter Light"/>
                <a:cs typeface="Inter Light"/>
                <a:sym typeface="Inter Light"/>
              </a:rPr>
              <a:t>Руководитель отдела </a:t>
            </a:r>
            <a:r>
              <a:rPr lang="ru-RU">
                <a:latin typeface="Inter Light"/>
                <a:ea typeface="Inter Light"/>
                <a:cs typeface="Inter Light"/>
                <a:sym typeface="Inter Light"/>
              </a:rPr>
              <a:t>маркетинга Hexway</a:t>
            </a:r>
            <a:endParaRPr i="0" sz="1400" u="none" cap="none" strike="noStrike">
              <a:solidFill>
                <a:srgbClr val="00000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pic>
        <p:nvPicPr>
          <p:cNvPr id="57" name="Google Shape;57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5350" y="2149275"/>
            <a:ext cx="576575" cy="49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 txBox="1"/>
          <p:nvPr>
            <p:ph idx="1" type="body"/>
          </p:nvPr>
        </p:nvSpPr>
        <p:spPr>
          <a:xfrm>
            <a:off x="3794755" y="1215324"/>
            <a:ext cx="4857600" cy="37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Inter Light"/>
              <a:ea typeface="Inter Light"/>
              <a:cs typeface="Inter Light"/>
              <a:sym typeface="Inter Light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 Light"/>
              <a:buChar char="●"/>
            </a:pPr>
            <a:r>
              <a:rPr lang="ru-RU" sz="1200">
                <a:latin typeface="Inter Light"/>
                <a:ea typeface="Inter Light"/>
                <a:cs typeface="Inter Light"/>
                <a:sym typeface="Inter Light"/>
              </a:rPr>
              <a:t>Наталь</a:t>
            </a:r>
            <a:r>
              <a:rPr lang="ru-RU" sz="1200">
                <a:latin typeface="Inter Light"/>
                <a:ea typeface="Inter Light"/>
                <a:cs typeface="Inter Light"/>
                <a:sym typeface="Inter Light"/>
              </a:rPr>
              <a:t>я ( ̶П̶а̶н̶ф̶и̶л̶о̶в̶а̶) Руднева</a:t>
            </a:r>
            <a:endParaRPr sz="1200">
              <a:latin typeface="Inter Light"/>
              <a:ea typeface="Inter Light"/>
              <a:cs typeface="Inter Light"/>
              <a:sym typeface="Inter Light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 Light"/>
              <a:buChar char="●"/>
            </a:pPr>
            <a:r>
              <a:rPr lang="ru-RU" sz="1200">
                <a:latin typeface="Inter Light"/>
                <a:ea typeface="Inter Light"/>
                <a:cs typeface="Inter Light"/>
                <a:sym typeface="Inter Light"/>
              </a:rPr>
              <a:t>Руководитель маркетинга Hexway, </a:t>
            </a:r>
            <a:endParaRPr sz="1200">
              <a:latin typeface="Inter Light"/>
              <a:ea typeface="Inter Light"/>
              <a:cs typeface="Inter Light"/>
              <a:sym typeface="Inter Light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 Light"/>
              <a:buChar char="●"/>
            </a:pPr>
            <a:r>
              <a:rPr lang="ru-RU" sz="1200">
                <a:latin typeface="Inter Light"/>
                <a:ea typeface="Inter Light"/>
                <a:cs typeface="Inter Light"/>
                <a:sym typeface="Inter Light"/>
              </a:rPr>
              <a:t>продукт - </a:t>
            </a:r>
            <a:r>
              <a:rPr lang="ru-RU" sz="1200" u="sng">
                <a:solidFill>
                  <a:schemeClr val="hlink"/>
                </a:solidFill>
                <a:latin typeface="Inter Light"/>
                <a:ea typeface="Inter Light"/>
                <a:cs typeface="Inter Light"/>
                <a:sym typeface="Inter Light"/>
                <a:hlinkClick r:id="rId3"/>
              </a:rPr>
              <a:t>Hexway ASOC</a:t>
            </a:r>
            <a:r>
              <a:rPr lang="ru-RU" sz="1200">
                <a:latin typeface="Inter Light"/>
                <a:ea typeface="Inter Light"/>
                <a:cs typeface="Inter Light"/>
                <a:sym typeface="Inter Light"/>
              </a:rPr>
              <a:t> - платформа для безопасной разработки (для тех, кто разрабатывает приложения и строит DevSecOps для обнаружения и исправления уязвимостей в коде на этапе разработки, а не в продакшене. Для CISO, ИБ, AppSec и др.)</a:t>
            </a:r>
            <a:endParaRPr b="1" sz="1200">
              <a:latin typeface="Inter Light"/>
              <a:ea typeface="Inter Light"/>
              <a:cs typeface="Inter Light"/>
              <a:sym typeface="Inter Light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 Light"/>
              <a:buChar char="●"/>
            </a:pPr>
            <a:r>
              <a:rPr lang="ru-RU" sz="1200">
                <a:latin typeface="Inter Light"/>
                <a:ea typeface="Inter Light"/>
                <a:cs typeface="Inter Light"/>
                <a:sym typeface="Inter Light"/>
              </a:rPr>
              <a:t>8+ лет опыта в маркетинге, 3 года в роли руководителя</a:t>
            </a:r>
            <a:r>
              <a:rPr lang="ru-RU" sz="1200">
                <a:latin typeface="Inter Light"/>
                <a:ea typeface="Inter Light"/>
                <a:cs typeface="Inter Light"/>
                <a:sym typeface="Inter Light"/>
              </a:rPr>
              <a:t> </a:t>
            </a:r>
            <a:endParaRPr sz="1200">
              <a:latin typeface="Inter Light"/>
              <a:ea typeface="Inter Light"/>
              <a:cs typeface="Inter Light"/>
              <a:sym typeface="Inter Light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 Light"/>
              <a:buChar char="●"/>
            </a:pPr>
            <a:r>
              <a:rPr lang="ru-RU" sz="1200">
                <a:latin typeface="Inter Light"/>
                <a:ea typeface="Inter Light"/>
                <a:cs typeface="Inter Light"/>
                <a:sym typeface="Inter Light"/>
              </a:rPr>
              <a:t>Текущая команда: руководитель маркетинга, подрядчики: </a:t>
            </a:r>
            <a:r>
              <a:rPr lang="ru-RU" sz="1200">
                <a:latin typeface="Inter Light"/>
                <a:ea typeface="Inter Light"/>
                <a:cs typeface="Inter Light"/>
                <a:sym typeface="Inter Light"/>
              </a:rPr>
              <a:t>дизайнер</a:t>
            </a:r>
            <a:r>
              <a:rPr lang="ru-RU" sz="1200">
                <a:latin typeface="Inter Light"/>
                <a:ea typeface="Inter Light"/>
                <a:cs typeface="Inter Light"/>
                <a:sym typeface="Inter Light"/>
              </a:rPr>
              <a:t>, специалист по рекламе</a:t>
            </a:r>
            <a:endParaRPr sz="1200"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63" name="Google Shape;63;p2"/>
          <p:cNvSpPr txBox="1"/>
          <p:nvPr>
            <p:ph type="title"/>
          </p:nvPr>
        </p:nvSpPr>
        <p:spPr>
          <a:xfrm>
            <a:off x="1073700" y="445025"/>
            <a:ext cx="7983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ru-RU">
                <a:solidFill>
                  <a:srgbClr val="005FF5"/>
                </a:solidFill>
                <a:latin typeface="Inter"/>
                <a:ea typeface="Inter"/>
                <a:cs typeface="Inter"/>
                <a:sym typeface="Inter"/>
              </a:rPr>
              <a:t>Обо мне</a:t>
            </a:r>
            <a:endParaRPr b="1">
              <a:solidFill>
                <a:srgbClr val="005FF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4" name="Google Shape;6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1701" y="392225"/>
            <a:ext cx="694389" cy="67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2" title="IMG_6365.JPG"/>
          <p:cNvPicPr preferRelativeResize="0"/>
          <p:nvPr/>
        </p:nvPicPr>
        <p:blipFill rotWithShape="1">
          <a:blip r:embed="rId5">
            <a:alphaModFix/>
          </a:blip>
          <a:srcRect b="33170" l="15026" r="40387" t="36766"/>
          <a:stretch/>
        </p:blipFill>
        <p:spPr>
          <a:xfrm>
            <a:off x="675275" y="1650525"/>
            <a:ext cx="2223398" cy="199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f713a5a59a_0_10"/>
          <p:cNvSpPr txBox="1"/>
          <p:nvPr>
            <p:ph type="title"/>
          </p:nvPr>
        </p:nvSpPr>
        <p:spPr>
          <a:xfrm>
            <a:off x="665150" y="20684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ru-RU">
                <a:solidFill>
                  <a:srgbClr val="005FF5"/>
                </a:solidFill>
                <a:latin typeface="Inter"/>
                <a:ea typeface="Inter"/>
                <a:cs typeface="Inter"/>
                <a:sym typeface="Inter"/>
              </a:rPr>
              <a:t>О маркетинге Hexway</a:t>
            </a:r>
            <a:endParaRPr b="1">
              <a:solidFill>
                <a:srgbClr val="005FF5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ru-RU">
                <a:solidFill>
                  <a:srgbClr val="005FF5"/>
                </a:solidFill>
                <a:latin typeface="Inter"/>
                <a:ea typeface="Inter"/>
                <a:cs typeface="Inter"/>
                <a:sym typeface="Inter"/>
              </a:rPr>
              <a:t>С чего все началось</a:t>
            </a:r>
            <a:endParaRPr b="1">
              <a:solidFill>
                <a:srgbClr val="005FF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6" name="Google Shape;76;p3"/>
          <p:cNvSpPr txBox="1"/>
          <p:nvPr>
            <p:ph idx="1" type="body"/>
          </p:nvPr>
        </p:nvSpPr>
        <p:spPr>
          <a:xfrm>
            <a:off x="311700" y="1152475"/>
            <a:ext cx="5690100" cy="38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400">
                <a:latin typeface="Inter Light"/>
                <a:ea typeface="Inter Light"/>
                <a:cs typeface="Inter Light"/>
                <a:sym typeface="Inter Light"/>
              </a:rPr>
              <a:t>CTO: </a:t>
            </a:r>
            <a:endParaRPr sz="1400"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400">
                <a:latin typeface="Inter Light"/>
                <a:ea typeface="Inter Light"/>
                <a:cs typeface="Inter Light"/>
                <a:sym typeface="Inter Light"/>
              </a:rPr>
              <a:t>-Наталья, нам нужен маркетинг. Был маркетолог, но что-то пошло не так. Мы станем частью крупной группы компаний, надо приступить уже сейчас. Ах, да, у нас лучшая команда и лучший продукт. Надо бы, чтобы заказчики это понимали.</a:t>
            </a:r>
            <a:endParaRPr sz="1400"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400">
                <a:latin typeface="Inter Light"/>
                <a:ea typeface="Inter Light"/>
                <a:cs typeface="Inter Light"/>
                <a:sym typeface="Inter Light"/>
              </a:rPr>
              <a:t>Я </a:t>
            </a:r>
            <a:r>
              <a:rPr lang="ru-RU" sz="1076">
                <a:latin typeface="Inter Light"/>
                <a:ea typeface="Inter Light"/>
                <a:cs typeface="Inter Light"/>
                <a:sym typeface="Inter Light"/>
              </a:rPr>
              <a:t>(с нишевым опытом в кибербезе, писала диссер по госрегулированию рынка кибербезопасности, обещаю себе, что больше не войду туда, где нужно что-то реанимировать и много неизвестности):</a:t>
            </a:r>
            <a:endParaRPr sz="1076"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400">
                <a:latin typeface="Inter Light"/>
                <a:ea typeface="Inter Light"/>
                <a:cs typeface="Inter Light"/>
                <a:sym typeface="Inter Light"/>
              </a:rPr>
              <a:t>-Звучит как вызов, погнали!</a:t>
            </a:r>
            <a:endParaRPr sz="1400"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400"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77" name="Google Shape;77;p3"/>
          <p:cNvCxnSpPr/>
          <p:nvPr/>
        </p:nvCxnSpPr>
        <p:spPr>
          <a:xfrm>
            <a:off x="6170100" y="1152475"/>
            <a:ext cx="0" cy="3541800"/>
          </a:xfrm>
          <a:prstGeom prst="straightConnector1">
            <a:avLst/>
          </a:prstGeom>
          <a:noFill/>
          <a:ln cap="flat" cmpd="sng" w="9525">
            <a:solidFill>
              <a:srgbClr val="005FF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8" name="Google Shape;78;p3"/>
          <p:cNvSpPr/>
          <p:nvPr/>
        </p:nvSpPr>
        <p:spPr>
          <a:xfrm>
            <a:off x="6078600" y="1274797"/>
            <a:ext cx="183000" cy="183000"/>
          </a:xfrm>
          <a:prstGeom prst="ellipse">
            <a:avLst/>
          </a:prstGeom>
          <a:solidFill>
            <a:srgbClr val="005FF5"/>
          </a:solidFill>
          <a:ln cap="flat" cmpd="sng" w="9525">
            <a:solidFill>
              <a:srgbClr val="005F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79" name="Google Shape;79;p3"/>
          <p:cNvSpPr/>
          <p:nvPr/>
        </p:nvSpPr>
        <p:spPr>
          <a:xfrm>
            <a:off x="6078600" y="2582577"/>
            <a:ext cx="183000" cy="1830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rgbClr val="005F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80" name="Google Shape;80;p3"/>
          <p:cNvSpPr txBox="1"/>
          <p:nvPr/>
        </p:nvSpPr>
        <p:spPr>
          <a:xfrm>
            <a:off x="6370625" y="11662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Август 2025</a:t>
            </a:r>
            <a:endParaRPr sz="1300">
              <a:solidFill>
                <a:schemeClr val="dk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81" name="Google Shape;81;p3"/>
          <p:cNvSpPr txBox="1"/>
          <p:nvPr/>
        </p:nvSpPr>
        <p:spPr>
          <a:xfrm>
            <a:off x="6400575" y="2473977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Январь 2026</a:t>
            </a:r>
            <a:endParaRPr sz="1300">
              <a:solidFill>
                <a:schemeClr val="dk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82" name="Google Shape;82;p3"/>
          <p:cNvSpPr/>
          <p:nvPr/>
        </p:nvSpPr>
        <p:spPr>
          <a:xfrm>
            <a:off x="6078600" y="3927104"/>
            <a:ext cx="183000" cy="1830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rgbClr val="005F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83" name="Google Shape;83;p3"/>
          <p:cNvSpPr txBox="1"/>
          <p:nvPr/>
        </p:nvSpPr>
        <p:spPr>
          <a:xfrm>
            <a:off x="6394584" y="3818504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Июль 2026</a:t>
            </a:r>
            <a:endParaRPr sz="1300">
              <a:solidFill>
                <a:schemeClr val="dk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ru-RU">
                <a:solidFill>
                  <a:srgbClr val="005FF5"/>
                </a:solidFill>
                <a:latin typeface="Inter"/>
                <a:ea typeface="Inter"/>
                <a:cs typeface="Inter"/>
                <a:sym typeface="Inter"/>
              </a:rPr>
              <a:t>Было</a:t>
            </a:r>
            <a:endParaRPr b="1">
              <a:solidFill>
                <a:srgbClr val="005FF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aphicFrame>
        <p:nvGraphicFramePr>
          <p:cNvPr id="89" name="Google Shape;89;p4"/>
          <p:cNvGraphicFramePr/>
          <p:nvPr/>
        </p:nvGraphicFramePr>
        <p:xfrm>
          <a:off x="437487" y="1274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{DCE97E1F-53B5-4646-8AD9-37AEE3D20817}</a:tableStyleId>
              </a:tblPr>
              <a:tblGrid>
                <a:gridCol w="2047875"/>
                <a:gridCol w="2047875"/>
                <a:gridCol w="2047875"/>
                <a:gridCol w="20478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chemeClr val="dk2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Маркетинговые метрики</a:t>
                      </a:r>
                      <a:endParaRPr b="1">
                        <a:solidFill>
                          <a:schemeClr val="dk2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chemeClr val="dk2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Визуал бренда</a:t>
                      </a:r>
                      <a:endParaRPr b="1">
                        <a:solidFill>
                          <a:schemeClr val="dk2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chemeClr val="dk2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Индекс заметности</a:t>
                      </a:r>
                      <a:endParaRPr b="1">
                        <a:solidFill>
                          <a:schemeClr val="dk2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chemeClr val="dk2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Какие каналы </a:t>
                      </a:r>
                      <a:r>
                        <a:rPr b="1" lang="ru-RU">
                          <a:solidFill>
                            <a:schemeClr val="dk2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маркетинговой</a:t>
                      </a:r>
                      <a:r>
                        <a:rPr b="1" lang="ru-RU">
                          <a:solidFill>
                            <a:schemeClr val="dk2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коммуникации использовались</a:t>
                      </a:r>
                      <a:endParaRPr b="1">
                        <a:solidFill>
                          <a:schemeClr val="dk2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Не считали</a:t>
                      </a:r>
                      <a:endParaRPr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Отдельные элементы, все устарело</a:t>
                      </a:r>
                      <a:endParaRPr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500</a:t>
                      </a:r>
                      <a:endParaRPr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Посты о релизах в блоге на сайте и в тг-канале.</a:t>
                      </a:r>
                      <a:endParaRPr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Участие в конференциях.</a:t>
                      </a:r>
                      <a:endParaRPr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Рассылки о релизах.</a:t>
                      </a:r>
                      <a:endParaRPr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"/>
          <p:cNvSpPr txBox="1"/>
          <p:nvPr/>
        </p:nvSpPr>
        <p:spPr>
          <a:xfrm>
            <a:off x="4749798" y="1554927"/>
            <a:ext cx="2803863" cy="68266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nrope"/>
              <a:buNone/>
            </a:pPr>
            <a:r>
              <a:t/>
            </a:r>
            <a:endParaRPr>
              <a:solidFill>
                <a:schemeClr val="dk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95" name="Google Shape;95;p5"/>
          <p:cNvSpPr txBox="1"/>
          <p:nvPr>
            <p:ph idx="4294967295" type="title"/>
          </p:nvPr>
        </p:nvSpPr>
        <p:spPr>
          <a:xfrm>
            <a:off x="311700" y="15549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ru-RU">
                <a:solidFill>
                  <a:srgbClr val="005FF5"/>
                </a:solidFill>
                <a:latin typeface="Inter"/>
                <a:ea typeface="Inter"/>
                <a:cs typeface="Inter"/>
                <a:sym typeface="Inter"/>
              </a:rPr>
              <a:t>Задачи</a:t>
            </a:r>
            <a:endParaRPr b="1">
              <a:solidFill>
                <a:srgbClr val="005FF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aphicFrame>
        <p:nvGraphicFramePr>
          <p:cNvPr id="96" name="Google Shape;96;p5"/>
          <p:cNvGraphicFramePr/>
          <p:nvPr/>
        </p:nvGraphicFramePr>
        <p:xfrm>
          <a:off x="444500" y="2237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{DCE97E1F-53B5-4646-8AD9-37AEE3D20817}</a:tableStyleId>
              </a:tblPr>
              <a:tblGrid>
                <a:gridCol w="738025"/>
                <a:gridCol w="65009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1</a:t>
                      </a:r>
                      <a:endParaRPr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Реанимировать маркетинг и перезапустить все необходимые каналы коммуникации</a:t>
                      </a:r>
                      <a:endParaRPr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2</a:t>
                      </a:r>
                      <a:endParaRPr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Встроиться в </a:t>
                      </a:r>
                      <a:r>
                        <a:rPr lang="ru-RU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маркетинговый</a:t>
                      </a:r>
                      <a:r>
                        <a:rPr lang="ru-RU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 план головной компании и не потерять свою уникальность</a:t>
                      </a:r>
                      <a:endParaRPr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3</a:t>
                      </a:r>
                      <a:endParaRPr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Считать показатели эффективности маркетинга</a:t>
                      </a:r>
                      <a:endParaRPr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4</a:t>
                      </a:r>
                      <a:endParaRPr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Выбрать стратегию и придерживаться ее</a:t>
                      </a:r>
                      <a:endParaRPr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5</a:t>
                      </a:r>
                      <a:endParaRPr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Запустить PR, работу с брендом</a:t>
                      </a:r>
                      <a:endParaRPr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6</a:t>
                      </a:r>
                      <a:endParaRPr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Искать и принимать решения “за рамками” (самое сложное)</a:t>
                      </a:r>
                      <a:endParaRPr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97" name="Google Shape;97;p5"/>
          <p:cNvSpPr txBox="1"/>
          <p:nvPr>
            <p:ph idx="4294967295" type="title"/>
          </p:nvPr>
        </p:nvSpPr>
        <p:spPr>
          <a:xfrm>
            <a:off x="352125" y="333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ru-RU">
                <a:solidFill>
                  <a:srgbClr val="005FF5"/>
                </a:solidFill>
                <a:latin typeface="Inter"/>
                <a:ea typeface="Inter"/>
                <a:cs typeface="Inter"/>
                <a:sym typeface="Inter"/>
              </a:rPr>
              <a:t>Цели</a:t>
            </a:r>
            <a:endParaRPr b="1">
              <a:solidFill>
                <a:srgbClr val="005FF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8" name="Google Shape;98;p5"/>
          <p:cNvSpPr txBox="1"/>
          <p:nvPr/>
        </p:nvSpPr>
        <p:spPr>
          <a:xfrm>
            <a:off x="352125" y="862450"/>
            <a:ext cx="8164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rPr>
              <a:t>Сделать Hexway ASOC - самой узнаваемой ASOC/ASPM-платформой на российском рынке ($). Обеспечить консистентный поток скачиваний бесплатной community-версии (здесь присутствует образовательная цель, евангелизация продукта, работа в долгую)</a:t>
            </a:r>
            <a:endParaRPr>
              <a:solidFill>
                <a:schemeClr val="dk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ru-RU">
                <a:solidFill>
                  <a:srgbClr val="005FF5"/>
                </a:solidFill>
                <a:latin typeface="Inter"/>
                <a:ea typeface="Inter"/>
                <a:cs typeface="Inter"/>
                <a:sym typeface="Inter"/>
              </a:rPr>
              <a:t>Промежуточный результат</a:t>
            </a:r>
            <a:endParaRPr b="1">
              <a:solidFill>
                <a:srgbClr val="005FF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104" name="Google Shape;104;p6"/>
          <p:cNvCxnSpPr/>
          <p:nvPr/>
        </p:nvCxnSpPr>
        <p:spPr>
          <a:xfrm>
            <a:off x="6170100" y="1152475"/>
            <a:ext cx="0" cy="3541800"/>
          </a:xfrm>
          <a:prstGeom prst="straightConnector1">
            <a:avLst/>
          </a:prstGeom>
          <a:noFill/>
          <a:ln cap="flat" cmpd="sng" w="9525">
            <a:solidFill>
              <a:srgbClr val="005FF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5" name="Google Shape;105;p6"/>
          <p:cNvSpPr/>
          <p:nvPr/>
        </p:nvSpPr>
        <p:spPr>
          <a:xfrm>
            <a:off x="6078600" y="1274797"/>
            <a:ext cx="183000" cy="1830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rgbClr val="005F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06" name="Google Shape;106;p6"/>
          <p:cNvSpPr/>
          <p:nvPr/>
        </p:nvSpPr>
        <p:spPr>
          <a:xfrm>
            <a:off x="6078600" y="2582577"/>
            <a:ext cx="183000" cy="183000"/>
          </a:xfrm>
          <a:prstGeom prst="ellipse">
            <a:avLst/>
          </a:prstGeom>
          <a:solidFill>
            <a:srgbClr val="005FF5"/>
          </a:solidFill>
          <a:ln cap="flat" cmpd="sng" w="9525">
            <a:solidFill>
              <a:srgbClr val="005F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07" name="Google Shape;107;p6"/>
          <p:cNvSpPr txBox="1"/>
          <p:nvPr/>
        </p:nvSpPr>
        <p:spPr>
          <a:xfrm>
            <a:off x="6370625" y="11662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Август 2025</a:t>
            </a:r>
            <a:endParaRPr sz="1300">
              <a:solidFill>
                <a:schemeClr val="dk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08" name="Google Shape;108;p6"/>
          <p:cNvSpPr txBox="1"/>
          <p:nvPr/>
        </p:nvSpPr>
        <p:spPr>
          <a:xfrm>
            <a:off x="6400575" y="2473977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Январь</a:t>
            </a:r>
            <a:r>
              <a:rPr b="1" lang="ru-RU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2026</a:t>
            </a:r>
            <a:endParaRPr sz="1300">
              <a:solidFill>
                <a:schemeClr val="dk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09" name="Google Shape;109;p6"/>
          <p:cNvSpPr/>
          <p:nvPr/>
        </p:nvSpPr>
        <p:spPr>
          <a:xfrm>
            <a:off x="6078600" y="3927104"/>
            <a:ext cx="183000" cy="1830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rgbClr val="005F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10" name="Google Shape;110;p6"/>
          <p:cNvSpPr txBox="1"/>
          <p:nvPr/>
        </p:nvSpPr>
        <p:spPr>
          <a:xfrm>
            <a:off x="6394584" y="3818504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Июль</a:t>
            </a:r>
            <a:r>
              <a:rPr b="1" lang="ru-RU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2026</a:t>
            </a:r>
            <a:endParaRPr sz="1300">
              <a:solidFill>
                <a:schemeClr val="dk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11" name="Google Shape;111;p6"/>
          <p:cNvSpPr txBox="1"/>
          <p:nvPr/>
        </p:nvSpPr>
        <p:spPr>
          <a:xfrm>
            <a:off x="386775" y="1166200"/>
            <a:ext cx="53067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Ведется подсчет метрик</a:t>
            </a:r>
            <a:endParaRPr sz="18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Созданы прототипы визуала, обкатанные на ивентах</a:t>
            </a:r>
            <a:endParaRPr sz="18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Но  чего-то не хватает.. (спойлер - честности к самим себе, понимания, кто мы, что это за продукт с т зр имиджа)</a:t>
            </a:r>
            <a:endParaRPr sz="18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112" name="Google Shape;112;p6" title="Screenshot 2026-08-14 at 21.37.3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230" y="3161575"/>
            <a:ext cx="2206394" cy="19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713a5a59a_0_21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ru-RU">
                <a:solidFill>
                  <a:srgbClr val="005FF5"/>
                </a:solidFill>
                <a:latin typeface="Inter"/>
                <a:ea typeface="Inter"/>
                <a:cs typeface="Inter"/>
                <a:sym typeface="Inter"/>
              </a:rPr>
              <a:t>Промежуточные выводы</a:t>
            </a:r>
            <a:endParaRPr b="1">
              <a:solidFill>
                <a:srgbClr val="005FF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8" name="Google Shape;118;g3f713a5a59a_0_21"/>
          <p:cNvSpPr txBox="1"/>
          <p:nvPr/>
        </p:nvSpPr>
        <p:spPr>
          <a:xfrm>
            <a:off x="253161" y="1147325"/>
            <a:ext cx="7626000" cy="22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nrope"/>
              <a:buChar char="●"/>
            </a:pPr>
            <a:r>
              <a:rPr lang="ru-RU" sz="18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Если что-то не сработало, нужно продолжать искать</a:t>
            </a:r>
            <a:endParaRPr sz="18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nrope"/>
              <a:buChar char="●"/>
            </a:pPr>
            <a:r>
              <a:rPr lang="ru-RU" sz="18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Вы жалуетесь, что бюджет на </a:t>
            </a:r>
            <a:r>
              <a:rPr lang="ru-RU" sz="18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маркетинг</a:t>
            </a:r>
            <a:r>
              <a:rPr lang="ru-RU" sz="18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 небольшой - вы просто не умеете его использовать</a:t>
            </a:r>
            <a:endParaRPr sz="18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nrope"/>
              <a:buChar char="●"/>
            </a:pPr>
            <a:r>
              <a:rPr lang="ru-RU" sz="18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Не все то, что работало для одних ИТ-продуктов будет работать для других ИТ-продуктов</a:t>
            </a:r>
            <a:endParaRPr sz="18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nrope"/>
              <a:buChar char="●"/>
            </a:pPr>
            <a:r>
              <a:rPr lang="ru-RU" sz="18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Маркетолог должен знать свой продукт как свои 5 пальцев (здесь маркетолог - больше в значении PMM, но я распространяю это на все роли в маркетинге)</a:t>
            </a:r>
            <a:endParaRPr sz="18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f713a5a59a_0_73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ru-RU">
                <a:solidFill>
                  <a:srgbClr val="005FF5"/>
                </a:solidFill>
                <a:latin typeface="Inter"/>
                <a:ea typeface="Inter"/>
                <a:cs typeface="Inter"/>
                <a:sym typeface="Inter"/>
              </a:rPr>
              <a:t>Р</a:t>
            </a:r>
            <a:r>
              <a:rPr b="1" lang="ru-RU">
                <a:solidFill>
                  <a:srgbClr val="005FF5"/>
                </a:solidFill>
                <a:latin typeface="Inter"/>
                <a:ea typeface="Inter"/>
                <a:cs typeface="Inter"/>
                <a:sym typeface="Inter"/>
              </a:rPr>
              <a:t>езультат</a:t>
            </a:r>
            <a:endParaRPr b="1">
              <a:solidFill>
                <a:srgbClr val="005FF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124" name="Google Shape;124;g3f713a5a59a_0_73"/>
          <p:cNvCxnSpPr/>
          <p:nvPr/>
        </p:nvCxnSpPr>
        <p:spPr>
          <a:xfrm>
            <a:off x="6170100" y="1152475"/>
            <a:ext cx="0" cy="3541800"/>
          </a:xfrm>
          <a:prstGeom prst="straightConnector1">
            <a:avLst/>
          </a:prstGeom>
          <a:noFill/>
          <a:ln cap="flat" cmpd="sng" w="9525">
            <a:solidFill>
              <a:srgbClr val="005FF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5" name="Google Shape;125;g3f713a5a59a_0_73"/>
          <p:cNvSpPr/>
          <p:nvPr/>
        </p:nvSpPr>
        <p:spPr>
          <a:xfrm>
            <a:off x="6078600" y="1274797"/>
            <a:ext cx="183000" cy="1830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rgbClr val="005F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26" name="Google Shape;126;g3f713a5a59a_0_73"/>
          <p:cNvSpPr/>
          <p:nvPr/>
        </p:nvSpPr>
        <p:spPr>
          <a:xfrm>
            <a:off x="6078600" y="2582577"/>
            <a:ext cx="183000" cy="1830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rgbClr val="005F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27" name="Google Shape;127;g3f713a5a59a_0_73"/>
          <p:cNvSpPr txBox="1"/>
          <p:nvPr/>
        </p:nvSpPr>
        <p:spPr>
          <a:xfrm>
            <a:off x="6370625" y="11662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Август 2025</a:t>
            </a:r>
            <a:endParaRPr sz="1300">
              <a:solidFill>
                <a:schemeClr val="dk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28" name="Google Shape;128;g3f713a5a59a_0_73"/>
          <p:cNvSpPr txBox="1"/>
          <p:nvPr/>
        </p:nvSpPr>
        <p:spPr>
          <a:xfrm>
            <a:off x="6400575" y="2473977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Январь 2026</a:t>
            </a:r>
            <a:endParaRPr sz="1300">
              <a:solidFill>
                <a:schemeClr val="dk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29" name="Google Shape;129;g3f713a5a59a_0_73"/>
          <p:cNvSpPr/>
          <p:nvPr/>
        </p:nvSpPr>
        <p:spPr>
          <a:xfrm>
            <a:off x="6078600" y="3927104"/>
            <a:ext cx="183000" cy="183000"/>
          </a:xfrm>
          <a:prstGeom prst="ellipse">
            <a:avLst/>
          </a:prstGeom>
          <a:solidFill>
            <a:srgbClr val="0C5ADB"/>
          </a:solidFill>
          <a:ln cap="flat" cmpd="sng" w="9525">
            <a:solidFill>
              <a:srgbClr val="005F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30" name="Google Shape;130;g3f713a5a59a_0_73"/>
          <p:cNvSpPr txBox="1"/>
          <p:nvPr/>
        </p:nvSpPr>
        <p:spPr>
          <a:xfrm>
            <a:off x="6394584" y="3818504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Июль 2026</a:t>
            </a:r>
            <a:endParaRPr sz="1300">
              <a:solidFill>
                <a:schemeClr val="dk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31" name="Google Shape;131;g3f713a5a59a_0_73"/>
          <p:cNvSpPr txBox="1"/>
          <p:nvPr/>
        </p:nvSpPr>
        <p:spPr>
          <a:xfrm>
            <a:off x="386775" y="1166200"/>
            <a:ext cx="53067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Стабильный</a:t>
            </a:r>
            <a:r>
              <a:rPr lang="ru-RU" sz="18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 подсчет и анализ метрик</a:t>
            </a:r>
            <a:endParaRPr sz="18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Определились со стилем</a:t>
            </a:r>
            <a:endParaRPr sz="18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Построено</a:t>
            </a:r>
            <a:r>
              <a:rPr lang="ru-RU" sz="18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 позиционирование продукта в рамках домена в головной компании</a:t>
            </a:r>
            <a:endParaRPr sz="18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Маркетинговое планирование на квартал вперед</a:t>
            </a:r>
            <a:endParaRPr sz="18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f713a5a59a_0_35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ru-RU">
                <a:solidFill>
                  <a:srgbClr val="005FF5"/>
                </a:solidFill>
                <a:latin typeface="Inter"/>
                <a:ea typeface="Inter"/>
                <a:cs typeface="Inter"/>
                <a:sym typeface="Inter"/>
              </a:rPr>
              <a:t>Было</a:t>
            </a:r>
            <a:endParaRPr b="1">
              <a:solidFill>
                <a:srgbClr val="005FF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aphicFrame>
        <p:nvGraphicFramePr>
          <p:cNvPr id="137" name="Google Shape;137;g3f713a5a59a_0_35"/>
          <p:cNvGraphicFramePr/>
          <p:nvPr/>
        </p:nvGraphicFramePr>
        <p:xfrm>
          <a:off x="437487" y="10443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{DCE97E1F-53B5-4646-8AD9-37AEE3D20817}</a:tableStyleId>
              </a:tblPr>
              <a:tblGrid>
                <a:gridCol w="1400900"/>
                <a:gridCol w="1526700"/>
                <a:gridCol w="1904100"/>
                <a:gridCol w="3359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solidFill>
                            <a:schemeClr val="dk2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Маркетинговые метрики</a:t>
                      </a:r>
                      <a:endParaRPr b="1" sz="900">
                        <a:solidFill>
                          <a:schemeClr val="dk2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solidFill>
                            <a:schemeClr val="dk2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Визуал бренда</a:t>
                      </a:r>
                      <a:endParaRPr b="1" sz="900">
                        <a:solidFill>
                          <a:schemeClr val="dk2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solidFill>
                            <a:schemeClr val="dk2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Индекс заметности</a:t>
                      </a:r>
                      <a:endParaRPr b="1" sz="900">
                        <a:solidFill>
                          <a:schemeClr val="dk2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solidFill>
                            <a:schemeClr val="dk2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Какие каналы маркетинговой коммуникации использовались</a:t>
                      </a:r>
                      <a:endParaRPr b="1" sz="900">
                        <a:solidFill>
                          <a:schemeClr val="dk2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Не считали</a:t>
                      </a:r>
                      <a:endParaRPr sz="900"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Отдельные элементы, все устарело</a:t>
                      </a:r>
                      <a:endParaRPr sz="900"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500 (октябрь 2025)</a:t>
                      </a:r>
                      <a:endParaRPr sz="900"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Посты о релизах в блоге на сайте и в тг-канале.</a:t>
                      </a:r>
                      <a:endParaRPr sz="900"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Участие в конференциях.</a:t>
                      </a:r>
                      <a:endParaRPr sz="900"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Рассылки о релизах.</a:t>
                      </a:r>
                      <a:endParaRPr sz="900"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38" name="Google Shape;138;g3f713a5a59a_0_35"/>
          <p:cNvSpPr txBox="1"/>
          <p:nvPr>
            <p:ph idx="4294967295" type="title"/>
          </p:nvPr>
        </p:nvSpPr>
        <p:spPr>
          <a:xfrm>
            <a:off x="311700" y="218837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ru-RU">
                <a:solidFill>
                  <a:srgbClr val="005FF5"/>
                </a:solidFill>
                <a:latin typeface="Inter"/>
                <a:ea typeface="Inter"/>
                <a:cs typeface="Inter"/>
                <a:sym typeface="Inter"/>
              </a:rPr>
              <a:t>Стало</a:t>
            </a:r>
            <a:endParaRPr b="1">
              <a:solidFill>
                <a:srgbClr val="005FF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aphicFrame>
        <p:nvGraphicFramePr>
          <p:cNvPr id="139" name="Google Shape;139;g3f713a5a59a_0_35"/>
          <p:cNvGraphicFramePr/>
          <p:nvPr/>
        </p:nvGraphicFramePr>
        <p:xfrm>
          <a:off x="437487" y="288994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{DCE97E1F-53B5-4646-8AD9-37AEE3D20817}</a:tableStyleId>
              </a:tblPr>
              <a:tblGrid>
                <a:gridCol w="1400900"/>
                <a:gridCol w="1526700"/>
                <a:gridCol w="1904100"/>
                <a:gridCol w="3359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solidFill>
                            <a:schemeClr val="dk2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Маркетинговые метрики</a:t>
                      </a:r>
                      <a:endParaRPr b="1" sz="900">
                        <a:solidFill>
                          <a:schemeClr val="dk2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solidFill>
                            <a:schemeClr val="dk2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Визуал бренда</a:t>
                      </a:r>
                      <a:endParaRPr b="1" sz="900">
                        <a:solidFill>
                          <a:schemeClr val="dk2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solidFill>
                            <a:schemeClr val="dk2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Индекс заметности</a:t>
                      </a:r>
                      <a:endParaRPr b="1" sz="900">
                        <a:solidFill>
                          <a:schemeClr val="dk2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900">
                          <a:solidFill>
                            <a:schemeClr val="dk2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К</a:t>
                      </a:r>
                      <a:r>
                        <a:rPr b="1" lang="ru-RU" sz="900">
                          <a:solidFill>
                            <a:schemeClr val="dk2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аналы маркетинговой коммуникации</a:t>
                      </a:r>
                      <a:endParaRPr b="1" sz="900">
                        <a:solidFill>
                          <a:schemeClr val="dk2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Ежемесячный срез и анализ показателей </a:t>
                      </a:r>
                      <a:endParaRPr sz="900"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Пришли к пониманию стиля “Рок-панк-смелость”, упаковали в этом стиле стенды, буклет, визитки, мерч</a:t>
                      </a:r>
                      <a:endParaRPr sz="900"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2100+(май 2026)</a:t>
                      </a:r>
                      <a:endParaRPr sz="900"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Посты о релизах в блоге на сайте и в тг-канале.</a:t>
                      </a:r>
                      <a:endParaRPr sz="900"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Участие в конференциях.</a:t>
                      </a:r>
                      <a:endParaRPr sz="900"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Рассылки о релизах.</a:t>
                      </a:r>
                      <a:endParaRPr sz="900"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+реклама</a:t>
                      </a:r>
                      <a:endParaRPr sz="900"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+публикации в СМИ</a:t>
                      </a:r>
                      <a:endParaRPr sz="900"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+полный </a:t>
                      </a:r>
                      <a:r>
                        <a:rPr lang="ru-RU" sz="900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спектр</a:t>
                      </a:r>
                      <a:r>
                        <a:rPr lang="ru-RU" sz="900">
                          <a:solidFill>
                            <a:schemeClr val="dk2"/>
                          </a:solidFill>
                          <a:latin typeface="Inter Light"/>
                          <a:ea typeface="Inter Light"/>
                          <a:cs typeface="Inter Light"/>
                          <a:sym typeface="Inter Light"/>
                        </a:rPr>
                        <a:t> каналов коммуникации головной компании</a:t>
                      </a:r>
                      <a:endParaRPr sz="900">
                        <a:solidFill>
                          <a:schemeClr val="dk2"/>
                        </a:solidFill>
                        <a:latin typeface="Inter Light"/>
                        <a:ea typeface="Inter Light"/>
                        <a:cs typeface="Inter Light"/>
                        <a:sym typeface="Inter Light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f713a5a59a_0_85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ru-RU">
                <a:solidFill>
                  <a:srgbClr val="005FF5"/>
                </a:solidFill>
                <a:latin typeface="Inter"/>
                <a:ea typeface="Inter"/>
                <a:cs typeface="Inter"/>
                <a:sym typeface="Inter"/>
              </a:rPr>
              <a:t>Визуалы в стиле, который мы долго искали и нашли (</a:t>
            </a:r>
            <a:r>
              <a:rPr b="1" lang="ru-RU">
                <a:solidFill>
                  <a:srgbClr val="005FF5"/>
                </a:solidFill>
                <a:latin typeface="Inter"/>
                <a:ea typeface="Inter"/>
                <a:cs typeface="Inter"/>
                <a:sym typeface="Inter"/>
              </a:rPr>
              <a:t>1/3)</a:t>
            </a:r>
            <a:endParaRPr b="1">
              <a:solidFill>
                <a:srgbClr val="005FF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45" name="Google Shape;145;g3f713a5a59a_0_85" title="photo_2026-08-14 21.37.19.jpeg"/>
          <p:cNvPicPr preferRelativeResize="0"/>
          <p:nvPr/>
        </p:nvPicPr>
        <p:blipFill rotWithShape="1">
          <a:blip r:embed="rId3">
            <a:alphaModFix/>
          </a:blip>
          <a:srcRect b="50817" l="0" r="0" t="12058"/>
          <a:stretch/>
        </p:blipFill>
        <p:spPr>
          <a:xfrm>
            <a:off x="311700" y="1307675"/>
            <a:ext cx="2865725" cy="1418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g3f713a5a59a_0_85" title="photo_2026-08-14 21.37.23.jpeg"/>
          <p:cNvPicPr preferRelativeResize="0"/>
          <p:nvPr/>
        </p:nvPicPr>
        <p:blipFill rotWithShape="1">
          <a:blip r:embed="rId4">
            <a:alphaModFix/>
          </a:blip>
          <a:srcRect b="24183" l="0" r="0" t="19590"/>
          <a:stretch/>
        </p:blipFill>
        <p:spPr>
          <a:xfrm>
            <a:off x="311700" y="2916012"/>
            <a:ext cx="2802924" cy="2101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g3f713a5a59a_0_85" title="photo_2026-08-14 21.37.24.jpeg"/>
          <p:cNvPicPr preferRelativeResize="0"/>
          <p:nvPr/>
        </p:nvPicPr>
        <p:blipFill rotWithShape="1">
          <a:blip r:embed="rId5">
            <a:alphaModFix/>
          </a:blip>
          <a:srcRect b="19470" l="0" r="0" t="20936"/>
          <a:stretch/>
        </p:blipFill>
        <p:spPr>
          <a:xfrm>
            <a:off x="3498600" y="1307675"/>
            <a:ext cx="3024175" cy="240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g3f713a5a59a_0_85" title="photo_2026-08-14 21.37.26.jpeg"/>
          <p:cNvPicPr preferRelativeResize="0"/>
          <p:nvPr/>
        </p:nvPicPr>
        <p:blipFill rotWithShape="1">
          <a:blip r:embed="rId6">
            <a:alphaModFix/>
          </a:blip>
          <a:srcRect b="5214" l="36427" r="6181" t="35737"/>
          <a:stretch/>
        </p:blipFill>
        <p:spPr>
          <a:xfrm>
            <a:off x="6750600" y="1307673"/>
            <a:ext cx="2288650" cy="313972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3f713a5a59a_0_85"/>
          <p:cNvSpPr txBox="1"/>
          <p:nvPr/>
        </p:nvSpPr>
        <p:spPr>
          <a:xfrm>
            <a:off x="3510688" y="3909075"/>
            <a:ext cx="3000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Буклет, визитки, стикеры, посвященные мажорному релизу и</a:t>
            </a:r>
            <a:endParaRPr sz="15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ML-компоненту VampyBro</a:t>
            </a:r>
            <a:endParaRPr sz="1100"/>
          </a:p>
        </p:txBody>
      </p:sp>
      <p:sp>
        <p:nvSpPr>
          <p:cNvPr id="150" name="Google Shape;150;g3f713a5a59a_0_85"/>
          <p:cNvSpPr txBox="1"/>
          <p:nvPr/>
        </p:nvSpPr>
        <p:spPr>
          <a:xfrm>
            <a:off x="7111400" y="4692225"/>
            <a:ext cx="16077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*идея и ТЗ мои, реализация - совместно с дизайнером</a:t>
            </a:r>
            <a:endParaRPr sz="8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f713a5a59a_0_98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ru-RU">
                <a:solidFill>
                  <a:srgbClr val="005FF5"/>
                </a:solidFill>
                <a:latin typeface="Inter"/>
                <a:ea typeface="Inter"/>
                <a:cs typeface="Inter"/>
                <a:sym typeface="Inter"/>
              </a:rPr>
              <a:t>Визуалы в стиле, который мы долго искали и нашли (2/3)</a:t>
            </a:r>
            <a:endParaRPr b="1">
              <a:solidFill>
                <a:srgbClr val="005FF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56" name="Google Shape;156;g3f713a5a59a_0_98" title="photo_2026-08-14 21.41.12.jpeg"/>
          <p:cNvPicPr preferRelativeResize="0"/>
          <p:nvPr/>
        </p:nvPicPr>
        <p:blipFill rotWithShape="1">
          <a:blip r:embed="rId3">
            <a:alphaModFix/>
          </a:blip>
          <a:srcRect b="6031" l="0" r="0" t="4227"/>
          <a:stretch/>
        </p:blipFill>
        <p:spPr>
          <a:xfrm>
            <a:off x="441950" y="1423250"/>
            <a:ext cx="5094624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g3f713a5a59a_0_98"/>
          <p:cNvSpPr txBox="1"/>
          <p:nvPr/>
        </p:nvSpPr>
        <p:spPr>
          <a:xfrm>
            <a:off x="5789063" y="1423250"/>
            <a:ext cx="30000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Этот стенд и нашу команду можно будет увидеть на конфе </a:t>
            </a:r>
            <a:r>
              <a:rPr lang="ru-RU" sz="1500" u="sng">
                <a:solidFill>
                  <a:schemeClr val="hlink"/>
                </a:solidFill>
                <a:latin typeface="Manrope"/>
                <a:ea typeface="Manrope"/>
                <a:cs typeface="Manrope"/>
                <a:sym typeface="Manrope"/>
                <a:hlinkClick r:id="rId4"/>
              </a:rPr>
              <a:t>ZeroNights 2026</a:t>
            </a:r>
            <a:r>
              <a:rPr lang="ru-RU" sz="15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!</a:t>
            </a:r>
            <a:endParaRPr sz="1100"/>
          </a:p>
        </p:txBody>
      </p:sp>
      <p:sp>
        <p:nvSpPr>
          <p:cNvPr id="158" name="Google Shape;158;g3f713a5a59a_0_98"/>
          <p:cNvSpPr txBox="1"/>
          <p:nvPr/>
        </p:nvSpPr>
        <p:spPr>
          <a:xfrm>
            <a:off x="5815184" y="2571750"/>
            <a:ext cx="2198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Кибербез может быть таким</a:t>
            </a:r>
            <a:endParaRPr sz="1100"/>
          </a:p>
        </p:txBody>
      </p:sp>
      <p:pic>
        <p:nvPicPr>
          <p:cNvPr id="159" name="Google Shape;159;g3f713a5a59a_0_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26250" y="3489550"/>
            <a:ext cx="576575" cy="49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3f713a5a59a_0_9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86150" y="3263875"/>
            <a:ext cx="751850" cy="7518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3f713a5a59a_0_98"/>
          <p:cNvSpPr txBox="1"/>
          <p:nvPr/>
        </p:nvSpPr>
        <p:spPr>
          <a:xfrm>
            <a:off x="6931050" y="4631250"/>
            <a:ext cx="20928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*идея моя  и CTO, реализация - совместно с дизайнером</a:t>
            </a:r>
            <a:endParaRPr sz="8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f713a5a59a_0_114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ru-RU">
                <a:solidFill>
                  <a:srgbClr val="005FF5"/>
                </a:solidFill>
                <a:latin typeface="Inter"/>
                <a:ea typeface="Inter"/>
                <a:cs typeface="Inter"/>
                <a:sym typeface="Inter"/>
              </a:rPr>
              <a:t>Визуалы в стиле, который мы долго искали и нашли (3/3)</a:t>
            </a:r>
            <a:endParaRPr b="1">
              <a:solidFill>
                <a:srgbClr val="005FF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7" name="Google Shape;167;g3f713a5a59a_0_114"/>
          <p:cNvSpPr txBox="1"/>
          <p:nvPr/>
        </p:nvSpPr>
        <p:spPr>
          <a:xfrm>
            <a:off x="3198263" y="1423250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Прототипы мерча</a:t>
            </a:r>
            <a:endParaRPr sz="1100"/>
          </a:p>
        </p:txBody>
      </p:sp>
      <p:pic>
        <p:nvPicPr>
          <p:cNvPr id="168" name="Google Shape;168;g3f713a5a59a_0_114" title="Screenshot 2026-08-14 at 21.48.4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3975" y="1908000"/>
            <a:ext cx="4114852" cy="214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3f713a5a59a_0_114" title="Screenshot 2026-08-14 at 21.48.3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0647" y="3088050"/>
            <a:ext cx="3824701" cy="1936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g3f713a5a59a_0_114" title="Screenshot 2026-08-14 at 21.48.38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1000" y="1423238"/>
            <a:ext cx="2666470" cy="1664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f713a5a59a_0_54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ru-RU">
                <a:solidFill>
                  <a:srgbClr val="005FF5"/>
                </a:solidFill>
                <a:latin typeface="Inter"/>
                <a:ea typeface="Inter"/>
                <a:cs typeface="Inter"/>
                <a:sym typeface="Inter"/>
              </a:rPr>
              <a:t>Метрики as it is</a:t>
            </a:r>
            <a:endParaRPr b="1">
              <a:solidFill>
                <a:srgbClr val="005FF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6" name="Google Shape;176;g3f713a5a59a_0_54"/>
          <p:cNvSpPr txBox="1"/>
          <p:nvPr/>
        </p:nvSpPr>
        <p:spPr>
          <a:xfrm>
            <a:off x="311700" y="4003550"/>
            <a:ext cx="8520600" cy="8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От </a:t>
            </a:r>
            <a:r>
              <a:rPr lang="ru-RU" sz="16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маркетинга часто ждут прорывных результатов и растущего тренда показателей эффективности, но порой даже прирост времени на сайте, снижение процента отказов, классная публикация, которая принесла х5 заявок - это уже победа.</a:t>
            </a:r>
            <a:r>
              <a:rPr lang="ru-RU" sz="16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endParaRPr sz="16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177" name="Google Shape;177;g3f713a5a59a_0_54" title="Screenshot 2026-08-14 at 20.52.4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500" y="1147025"/>
            <a:ext cx="7716120" cy="268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f713a5a59a_0_132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ru-RU">
                <a:solidFill>
                  <a:srgbClr val="005FF5"/>
                </a:solidFill>
                <a:latin typeface="Inter"/>
                <a:ea typeface="Inter"/>
                <a:cs typeface="Inter"/>
                <a:sym typeface="Inter"/>
              </a:rPr>
              <a:t>Выводы</a:t>
            </a:r>
            <a:endParaRPr b="1">
              <a:solidFill>
                <a:srgbClr val="005FF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3" name="Google Shape;183;g3f713a5a59a_0_132"/>
          <p:cNvSpPr txBox="1"/>
          <p:nvPr/>
        </p:nvSpPr>
        <p:spPr>
          <a:xfrm>
            <a:off x="253161" y="1147325"/>
            <a:ext cx="7626000" cy="22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nrope"/>
              <a:buChar char="●"/>
            </a:pPr>
            <a:r>
              <a:rPr lang="ru-RU" sz="18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Рост требует времени и упорства, даже с небольшим бюджетом и командой он возможен. Наш бюджет на рекламу - 30 тыс в мес, и мы получаем заявки.</a:t>
            </a:r>
            <a:endParaRPr sz="18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nrope"/>
              <a:buChar char="●"/>
            </a:pPr>
            <a:r>
              <a:rPr lang="ru-RU" sz="18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Любой вложенный (и правильно использованный) рубль в маркетинге может дать результат</a:t>
            </a:r>
            <a:endParaRPr sz="18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nrope"/>
              <a:buChar char="●"/>
            </a:pPr>
            <a:r>
              <a:rPr lang="ru-RU" sz="18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Имидж продукта строится на уникальных особенностях его создателей и пользователей</a:t>
            </a:r>
            <a:endParaRPr sz="18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nrope"/>
              <a:buChar char="●"/>
            </a:pPr>
            <a:r>
              <a:rPr lang="ru-RU" sz="18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Даже у сложного ИБ продукта есть характер, задача маркетинга - понять, какой </a:t>
            </a:r>
            <a:endParaRPr sz="18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nrope"/>
              <a:buChar char="●"/>
            </a:pPr>
            <a:r>
              <a:rPr lang="ru-RU" sz="1800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В В2В маркетинге очень много рамок и правил, которым нужно соответствовать, но креатив начинается там, где мы отходим от этих рамок</a:t>
            </a:r>
            <a:endParaRPr sz="1800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8"/>
          <p:cNvSpPr txBox="1"/>
          <p:nvPr/>
        </p:nvSpPr>
        <p:spPr>
          <a:xfrm>
            <a:off x="787397" y="2899725"/>
            <a:ext cx="3954300" cy="20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nrope"/>
              <a:buNone/>
            </a:pPr>
            <a:r>
              <a:rPr b="1" lang="ru-RU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Наталья Руднева</a:t>
            </a:r>
            <a:r>
              <a:rPr b="1" i="0" lang="ru-RU" sz="1400" u="none" cap="none" strike="noStrike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nrope"/>
              <a:buNone/>
            </a:pPr>
            <a:r>
              <a:rPr b="1" lang="ru-RU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Руководитель отдела маркетинга, Hexway (ООО Софт плюс)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nrope"/>
              <a:buNone/>
            </a:pPr>
            <a:r>
              <a:rPr lang="ru-RU">
                <a:solidFill>
                  <a:schemeClr val="dk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n.panfilova@hexway.io</a:t>
            </a:r>
            <a:r>
              <a:rPr b="0" i="0" lang="ru-RU" sz="1400" u="none" cap="none" strike="noStrike">
                <a:solidFill>
                  <a:schemeClr val="dk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nrope"/>
              <a:buNone/>
            </a:pPr>
            <a:r>
              <a:rPr lang="ru-RU">
                <a:solidFill>
                  <a:schemeClr val="dk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t</a:t>
            </a:r>
            <a:r>
              <a:rPr b="0" i="0" lang="ru-RU" sz="1400" u="none" cap="none" strike="noStrike">
                <a:solidFill>
                  <a:schemeClr val="dk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g: </a:t>
            </a:r>
            <a:r>
              <a:rPr lang="ru-RU">
                <a:solidFill>
                  <a:schemeClr val="dk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@lipnatirus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nrope"/>
              <a:buNone/>
            </a:pPr>
            <a:r>
              <a:rPr b="0" i="0" lang="ru-RU" sz="1400" u="sng" cap="none" strike="noStrike">
                <a:solidFill>
                  <a:srgbClr val="005FF5"/>
                </a:solidFill>
                <a:latin typeface="Manrope Medium"/>
                <a:ea typeface="Manrope Medium"/>
                <a:cs typeface="Manrope Medium"/>
                <a:sym typeface="Manrope Medium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hexway.ru</a:t>
            </a:r>
            <a:endParaRPr b="0" i="0" sz="1400" u="none" cap="none" strike="noStrike">
              <a:solidFill>
                <a:srgbClr val="005FF5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  <p:pic>
        <p:nvPicPr>
          <p:cNvPr id="189" name="Google Shape;189;p38" title="Hexway_Logo_SOLAR_Group_colo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6975" y="1171005"/>
            <a:ext cx="4756823" cy="118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IV styl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